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2" r:id="rId6"/>
    <p:sldId id="259" r:id="rId7"/>
    <p:sldId id="260"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A7B218"/>
    <a:srgbClr val="FF9999"/>
    <a:srgbClr val="FF0066"/>
    <a:srgbClr val="FF99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p:cViewPr varScale="1">
        <p:scale>
          <a:sx n="103" d="100"/>
          <a:sy n="103" d="100"/>
        </p:scale>
        <p:origin x="1830" y="108"/>
      </p:cViewPr>
      <p:guideLst>
        <p:guide orient="horz" pos="2160"/>
        <p:guide pos="2880"/>
      </p:guideLst>
    </p:cSldViewPr>
  </p:slideViewPr>
  <p:notesTextViewPr>
    <p:cViewPr>
      <p:scale>
        <a:sx n="1" d="1"/>
        <a:sy n="1" d="1"/>
      </p:scale>
      <p:origin x="0" y="0"/>
    </p:cViewPr>
  </p:notesTextViewPr>
  <p:sorterViewPr>
    <p:cViewPr>
      <p:scale>
        <a:sx n="100" d="100"/>
        <a:sy n="100" d="100"/>
      </p:scale>
      <p:origin x="0" y="14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35339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56219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650448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2DA3A7C-CF3E-4424-8885-34AAEFF57FB1}"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450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DA3A7C-CF3E-4424-8885-34AAEFF57FB1}"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627244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A2DA3A7C-CF3E-4424-8885-34AAEFF57FB1}" type="datetimeFigureOut">
              <a:rPr lang="fr-FR" smtClean="0"/>
              <a:t>31/03/2015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413691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A2DA3A7C-CF3E-4424-8885-34AAEFF57FB1}" type="datetimeFigureOut">
              <a:rPr lang="fr-FR" smtClean="0"/>
              <a:t>31/03/2015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010222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A2DA3A7C-CF3E-4424-8885-34AAEFF57FB1}" type="datetimeFigureOut">
              <a:rPr lang="fr-FR" smtClean="0"/>
              <a:t>31/03/2015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388385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DA3A7C-CF3E-4424-8885-34AAEFF57FB1}" type="datetimeFigureOut">
              <a:rPr lang="fr-FR" smtClean="0"/>
              <a:t>31/03/2015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92505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31/03/2015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375625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A3A7C-CF3E-4424-8885-34AAEFF57FB1}" type="datetimeFigureOut">
              <a:rPr lang="fr-FR" smtClean="0"/>
              <a:t>31/03/2015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A589D1A-E8AC-4410-B20D-A7FCC60E5C50}" type="slidenum">
              <a:rPr lang="fr-FR" smtClean="0"/>
              <a:t>‹#›</a:t>
            </a:fld>
            <a:endParaRPr lang="fr-FR"/>
          </a:p>
        </p:txBody>
      </p:sp>
    </p:spTree>
    <p:extLst>
      <p:ext uri="{BB962C8B-B14F-4D97-AF65-F5344CB8AC3E}">
        <p14:creationId xmlns:p14="http://schemas.microsoft.com/office/powerpoint/2010/main" val="12081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A3A7C-CF3E-4424-8885-34AAEFF57FB1}" type="datetimeFigureOut">
              <a:rPr lang="fr-FR" smtClean="0"/>
              <a:t>31/03/2015</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89D1A-E8AC-4410-B20D-A7FCC60E5C50}" type="slidenum">
              <a:rPr lang="fr-FR" smtClean="0"/>
              <a:t>‹#›</a:t>
            </a:fld>
            <a:endParaRPr lang="fr-FR"/>
          </a:p>
        </p:txBody>
      </p:sp>
    </p:spTree>
    <p:extLst>
      <p:ext uri="{BB962C8B-B14F-4D97-AF65-F5344CB8AC3E}">
        <p14:creationId xmlns:p14="http://schemas.microsoft.com/office/powerpoint/2010/main" val="2537178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790047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584775"/>
          </a:xfrm>
          <a:prstGeom prst="rect">
            <a:avLst/>
          </a:prstGeom>
          <a:noFill/>
        </p:spPr>
        <p:txBody>
          <a:bodyPr wrap="square" rtlCol="0">
            <a:spAutoFit/>
          </a:bodyPr>
          <a:lstStyle/>
          <a:p>
            <a:r>
              <a:rPr lang="en-GB" sz="3200" b="1" dirty="0" smtClean="0">
                <a:ln>
                  <a:solidFill>
                    <a:schemeClr val="tx1"/>
                  </a:solidFill>
                </a:ln>
                <a:solidFill>
                  <a:schemeClr val="accent6">
                    <a:lumMod val="50000"/>
                  </a:schemeClr>
                </a:solidFill>
                <a:effectLst>
                  <a:glow rad="63500">
                    <a:srgbClr val="FFFF00"/>
                  </a:glow>
                </a:effectLst>
              </a:rPr>
              <a:t>1.</a:t>
            </a:r>
            <a:r>
              <a:rPr lang="en-GB" sz="3200" b="1" dirty="0" smtClean="0">
                <a:ln>
                  <a:solidFill>
                    <a:schemeClr val="tx1"/>
                  </a:solidFill>
                </a:ln>
                <a:solidFill>
                  <a:schemeClr val="accent6">
                    <a:lumMod val="50000"/>
                  </a:schemeClr>
                </a:solidFill>
              </a:rPr>
              <a:t> </a:t>
            </a:r>
            <a:r>
              <a:rPr lang="en-GB" sz="3200" b="1" dirty="0" smtClean="0">
                <a:ln>
                  <a:solidFill>
                    <a:schemeClr val="tx1"/>
                  </a:solidFill>
                </a:ln>
                <a:solidFill>
                  <a:schemeClr val="accent6">
                    <a:lumMod val="50000"/>
                  </a:schemeClr>
                </a:solidFill>
                <a:effectLst>
                  <a:glow rad="63500">
                    <a:srgbClr val="FFFF00"/>
                  </a:glow>
                </a:effectLst>
              </a:rPr>
              <a:t>He died to pay for our sin</a:t>
            </a:r>
            <a:endParaRPr lang="en-GB" sz="3200" b="1" dirty="0">
              <a:ln>
                <a:solidFill>
                  <a:schemeClr val="tx1"/>
                </a:solidFill>
              </a:ln>
              <a:solidFill>
                <a:schemeClr val="accent6">
                  <a:lumMod val="50000"/>
                </a:schemeClr>
              </a:solidFill>
              <a:effectLst>
                <a:glow rad="63500">
                  <a:srgbClr val="FFFF00"/>
                </a:glow>
              </a:effectLst>
            </a:endParaRPr>
          </a:p>
        </p:txBody>
      </p:sp>
    </p:spTree>
    <p:extLst>
      <p:ext uri="{BB962C8B-B14F-4D97-AF65-F5344CB8AC3E}">
        <p14:creationId xmlns:p14="http://schemas.microsoft.com/office/powerpoint/2010/main" val="3132859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584775"/>
          </a:xfrm>
          <a:prstGeom prst="rect">
            <a:avLst/>
          </a:prstGeom>
          <a:noFill/>
        </p:spPr>
        <p:txBody>
          <a:bodyPr wrap="square" rtlCol="0">
            <a:spAutoFit/>
          </a:bodyPr>
          <a:lstStyle/>
          <a:p>
            <a:r>
              <a:rPr lang="en-GB" sz="3200" b="1" dirty="0" smtClean="0">
                <a:ln>
                  <a:solidFill>
                    <a:schemeClr val="tx1"/>
                  </a:solidFill>
                </a:ln>
                <a:solidFill>
                  <a:schemeClr val="accent6">
                    <a:lumMod val="50000"/>
                  </a:schemeClr>
                </a:solidFill>
                <a:effectLst>
                  <a:glow rad="63500">
                    <a:srgbClr val="FFFF00"/>
                  </a:glow>
                </a:effectLst>
              </a:rPr>
              <a:t>1.</a:t>
            </a:r>
            <a:r>
              <a:rPr lang="en-GB" sz="3200" b="1" dirty="0" smtClean="0">
                <a:ln>
                  <a:solidFill>
                    <a:schemeClr val="tx1"/>
                  </a:solidFill>
                </a:ln>
                <a:solidFill>
                  <a:schemeClr val="accent6">
                    <a:lumMod val="50000"/>
                  </a:schemeClr>
                </a:solidFill>
              </a:rPr>
              <a:t> </a:t>
            </a:r>
            <a:r>
              <a:rPr lang="en-GB" sz="3200" b="1" dirty="0" smtClean="0">
                <a:ln>
                  <a:solidFill>
                    <a:schemeClr val="tx1"/>
                  </a:solidFill>
                </a:ln>
                <a:solidFill>
                  <a:schemeClr val="accent6">
                    <a:lumMod val="50000"/>
                  </a:schemeClr>
                </a:solidFill>
                <a:effectLst>
                  <a:glow rad="63500">
                    <a:srgbClr val="FFFF00"/>
                  </a:glow>
                </a:effectLst>
              </a:rPr>
              <a:t>He died to pay for our sin</a:t>
            </a:r>
            <a:endParaRPr lang="en-GB" sz="3200" b="1" dirty="0">
              <a:ln>
                <a:solidFill>
                  <a:schemeClr val="tx1"/>
                </a:solidFill>
              </a:ln>
              <a:solidFill>
                <a:schemeClr val="accent6">
                  <a:lumMod val="50000"/>
                </a:schemeClr>
              </a:solidFill>
              <a:effectLst>
                <a:glow rad="63500">
                  <a:srgbClr val="FFFF00"/>
                </a:glow>
              </a:effectLst>
            </a:endParaRPr>
          </a:p>
        </p:txBody>
      </p:sp>
      <p:sp>
        <p:nvSpPr>
          <p:cNvPr id="5" name="Rounded Rectangular Callout 4"/>
          <p:cNvSpPr/>
          <p:nvPr/>
        </p:nvSpPr>
        <p:spPr>
          <a:xfrm>
            <a:off x="251520" y="2133650"/>
            <a:ext cx="8640960" cy="3194529"/>
          </a:xfrm>
          <a:prstGeom prst="wedgeRoundRectCallout">
            <a:avLst>
              <a:gd name="adj1" fmla="val -1774"/>
              <a:gd name="adj2" fmla="val -65050"/>
              <a:gd name="adj3" fmla="val 16667"/>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791580" y="2384697"/>
            <a:ext cx="7884876" cy="3139321"/>
          </a:xfrm>
          <a:prstGeom prst="rect">
            <a:avLst/>
          </a:prstGeom>
          <a:noFill/>
        </p:spPr>
        <p:txBody>
          <a:bodyPr wrap="square" rtlCol="0">
            <a:spAutoFit/>
          </a:bodyPr>
          <a:lstStyle/>
          <a:p>
            <a:r>
              <a:rPr lang="en-GB" sz="2000" i="1" dirty="0"/>
              <a:t>He was despised and rejected—a man of sorrows, acquainted with deepest grief. We turned our backs on him and looked the other way. He was despised, and we did not care. Yet </a:t>
            </a:r>
            <a:r>
              <a:rPr lang="en-GB" sz="2000" b="1" i="1" dirty="0">
                <a:solidFill>
                  <a:srgbClr val="FF0000"/>
                </a:solidFill>
              </a:rPr>
              <a:t>it was our weaknesses he carried; </a:t>
            </a:r>
            <a:r>
              <a:rPr lang="en-GB" sz="2000" i="1" dirty="0"/>
              <a:t>it was our sorrows that weighed him down. And we thought his troubles were a punishment from God, a punishment for his own sins!</a:t>
            </a:r>
            <a:r>
              <a:rPr lang="en-GB" sz="2000" i="1" baseline="30000" dirty="0"/>
              <a:t> </a:t>
            </a:r>
            <a:r>
              <a:rPr lang="en-GB" sz="2000" b="1" i="1" dirty="0">
                <a:solidFill>
                  <a:srgbClr val="FF0000"/>
                </a:solidFill>
              </a:rPr>
              <a:t>But he was pierced for our rebellion, crushed for our sins. He was beaten so we could be whole. He was whipped so we could be healed.</a:t>
            </a:r>
            <a:r>
              <a:rPr lang="en-GB" sz="2000" b="1" i="1" baseline="30000" dirty="0"/>
              <a:t> </a:t>
            </a:r>
            <a:r>
              <a:rPr lang="en-GB" sz="2000" i="1" dirty="0"/>
              <a:t>All of us, like sheep, have strayed away. We have left God’s paths to follow our own. Yet the Lord laid on him the sins of us all.</a:t>
            </a:r>
            <a:r>
              <a:rPr lang="en-GB" sz="2000" dirty="0"/>
              <a:t> (Isaiah 53: 3-6, NLT)</a:t>
            </a:r>
          </a:p>
          <a:p>
            <a:endParaRPr lang="en-GB" dirty="0"/>
          </a:p>
        </p:txBody>
      </p:sp>
    </p:spTree>
    <p:extLst>
      <p:ext uri="{BB962C8B-B14F-4D97-AF65-F5344CB8AC3E}">
        <p14:creationId xmlns:p14="http://schemas.microsoft.com/office/powerpoint/2010/main" val="467159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954107"/>
          </a:xfrm>
          <a:prstGeom prst="rect">
            <a:avLst/>
          </a:prstGeom>
          <a:noFill/>
        </p:spPr>
        <p:txBody>
          <a:bodyPr wrap="square" rtlCol="0">
            <a:spAutoFit/>
          </a:bodyPr>
          <a:lstStyle/>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died to pay for our sin</a:t>
            </a:r>
          </a:p>
          <a:p>
            <a:pPr marL="514350" indent="-514350">
              <a:buAutoNum type="arabicPeriod"/>
            </a:pPr>
            <a:r>
              <a:rPr lang="en-GB" sz="3200" b="1" dirty="0" smtClean="0">
                <a:ln>
                  <a:solidFill>
                    <a:schemeClr val="tx1"/>
                  </a:solidFill>
                </a:ln>
                <a:solidFill>
                  <a:schemeClr val="accent6">
                    <a:lumMod val="50000"/>
                  </a:schemeClr>
                </a:solidFill>
                <a:effectLst>
                  <a:glow rad="63500">
                    <a:srgbClr val="FFFF00"/>
                  </a:glow>
                </a:effectLst>
              </a:rPr>
              <a:t>He was innocent but died willingly</a:t>
            </a:r>
            <a:endParaRPr lang="en-GB" sz="3200" b="1" dirty="0">
              <a:ln>
                <a:solidFill>
                  <a:schemeClr val="tx1"/>
                </a:solidFill>
              </a:ln>
              <a:solidFill>
                <a:schemeClr val="accent6">
                  <a:lumMod val="50000"/>
                </a:schemeClr>
              </a:solidFill>
              <a:effectLst>
                <a:glow rad="63500">
                  <a:srgbClr val="FFFF00"/>
                </a:glow>
              </a:effectLst>
            </a:endParaRPr>
          </a:p>
        </p:txBody>
      </p:sp>
    </p:spTree>
    <p:extLst>
      <p:ext uri="{BB962C8B-B14F-4D97-AF65-F5344CB8AC3E}">
        <p14:creationId xmlns:p14="http://schemas.microsoft.com/office/powerpoint/2010/main" val="570523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954107"/>
          </a:xfrm>
          <a:prstGeom prst="rect">
            <a:avLst/>
          </a:prstGeom>
          <a:noFill/>
        </p:spPr>
        <p:txBody>
          <a:bodyPr wrap="square" rtlCol="0">
            <a:spAutoFit/>
          </a:bodyPr>
          <a:lstStyle/>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died to pay for our sin</a:t>
            </a:r>
          </a:p>
          <a:p>
            <a:pPr marL="514350" indent="-514350">
              <a:buAutoNum type="arabicPeriod"/>
            </a:pPr>
            <a:r>
              <a:rPr lang="en-GB" sz="3200" b="1" dirty="0" smtClean="0">
                <a:ln>
                  <a:solidFill>
                    <a:schemeClr val="tx1"/>
                  </a:solidFill>
                </a:ln>
                <a:solidFill>
                  <a:schemeClr val="accent6">
                    <a:lumMod val="50000"/>
                  </a:schemeClr>
                </a:solidFill>
                <a:effectLst>
                  <a:glow rad="63500">
                    <a:srgbClr val="FFFF00"/>
                  </a:glow>
                </a:effectLst>
              </a:rPr>
              <a:t>He was innocent but died willingly</a:t>
            </a:r>
            <a:endParaRPr lang="en-GB" sz="3200" b="1" dirty="0">
              <a:ln>
                <a:solidFill>
                  <a:schemeClr val="tx1"/>
                </a:solidFill>
              </a:ln>
              <a:solidFill>
                <a:schemeClr val="accent6">
                  <a:lumMod val="50000"/>
                </a:schemeClr>
              </a:solidFill>
              <a:effectLst>
                <a:glow rad="63500">
                  <a:srgbClr val="FFFF00"/>
                </a:glow>
              </a:effectLst>
            </a:endParaRPr>
          </a:p>
        </p:txBody>
      </p:sp>
      <p:sp>
        <p:nvSpPr>
          <p:cNvPr id="8" name="Rounded Rectangular Callout 7"/>
          <p:cNvSpPr/>
          <p:nvPr/>
        </p:nvSpPr>
        <p:spPr>
          <a:xfrm>
            <a:off x="251520" y="2564905"/>
            <a:ext cx="8640960" cy="2664296"/>
          </a:xfrm>
          <a:prstGeom prst="wedgeRoundRectCallout">
            <a:avLst>
              <a:gd name="adj1" fmla="val -1774"/>
              <a:gd name="adj2" fmla="val -65050"/>
              <a:gd name="adj3" fmla="val 16667"/>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539552" y="2835157"/>
            <a:ext cx="7992888" cy="2523768"/>
          </a:xfrm>
          <a:prstGeom prst="rect">
            <a:avLst/>
          </a:prstGeom>
          <a:noFill/>
        </p:spPr>
        <p:txBody>
          <a:bodyPr wrap="square" rtlCol="0">
            <a:spAutoFit/>
          </a:bodyPr>
          <a:lstStyle/>
          <a:p>
            <a:r>
              <a:rPr lang="en-GB" sz="2000" b="1" i="1" dirty="0">
                <a:solidFill>
                  <a:srgbClr val="FF0000"/>
                </a:solidFill>
              </a:rPr>
              <a:t>He was oppressed and treated harshly, yet he never said a word. </a:t>
            </a:r>
            <a:r>
              <a:rPr lang="en-GB" sz="2000" i="1" dirty="0"/>
              <a:t>He was led like a lamb to the slaughter. And</a:t>
            </a:r>
            <a:r>
              <a:rPr lang="en-GB" sz="2000" b="1" i="1" dirty="0"/>
              <a:t> </a:t>
            </a:r>
            <a:r>
              <a:rPr lang="en-GB" sz="2000" b="1" i="1" dirty="0">
                <a:solidFill>
                  <a:srgbClr val="FF0000"/>
                </a:solidFill>
              </a:rPr>
              <a:t>as a sheep is silent before the shearers, he did not open his mouth. Unjustly condemned, he was led away</a:t>
            </a:r>
            <a:r>
              <a:rPr lang="en-GB" sz="2000" i="1" dirty="0">
                <a:solidFill>
                  <a:srgbClr val="FF0000"/>
                </a:solidFill>
              </a:rPr>
              <a:t>. </a:t>
            </a:r>
            <a:r>
              <a:rPr lang="en-GB" sz="2000" i="1" dirty="0"/>
              <a:t>No one cared that he died without descendants, that his life was cut short in midstream. But he was struck down for the rebellion of my people. He had done no wrong and had never deceived anyone. But he was buried like a criminal; he was put in a rich man’s grave</a:t>
            </a:r>
            <a:r>
              <a:rPr lang="en-GB" sz="2000" i="1" dirty="0" smtClean="0"/>
              <a:t>. </a:t>
            </a:r>
            <a:r>
              <a:rPr lang="en-GB" sz="2000" dirty="0" smtClean="0"/>
              <a:t>(Isaiah 53:7-9 NLT)</a:t>
            </a:r>
            <a:endParaRPr lang="en-GB" sz="2000" dirty="0"/>
          </a:p>
          <a:p>
            <a:endParaRPr lang="en-GB" dirty="0"/>
          </a:p>
        </p:txBody>
      </p:sp>
    </p:spTree>
    <p:extLst>
      <p:ext uri="{BB962C8B-B14F-4D97-AF65-F5344CB8AC3E}">
        <p14:creationId xmlns:p14="http://schemas.microsoft.com/office/powerpoint/2010/main" val="4142333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954107"/>
          </a:xfrm>
          <a:prstGeom prst="rect">
            <a:avLst/>
          </a:prstGeom>
          <a:noFill/>
        </p:spPr>
        <p:txBody>
          <a:bodyPr wrap="square" rtlCol="0">
            <a:spAutoFit/>
          </a:bodyPr>
          <a:lstStyle/>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died to pay for our sin</a:t>
            </a:r>
          </a:p>
          <a:p>
            <a:pPr marL="514350" indent="-514350">
              <a:buAutoNum type="arabicPeriod"/>
            </a:pPr>
            <a:r>
              <a:rPr lang="en-GB" sz="3200" b="1" dirty="0" smtClean="0">
                <a:ln>
                  <a:solidFill>
                    <a:schemeClr val="tx1"/>
                  </a:solidFill>
                </a:ln>
                <a:solidFill>
                  <a:schemeClr val="accent6">
                    <a:lumMod val="50000"/>
                  </a:schemeClr>
                </a:solidFill>
                <a:effectLst>
                  <a:glow rad="63500">
                    <a:srgbClr val="FFFF00"/>
                  </a:glow>
                </a:effectLst>
              </a:rPr>
              <a:t>He was innocent but died willingly</a:t>
            </a:r>
            <a:endParaRPr lang="en-GB" sz="3200" b="1" dirty="0">
              <a:ln>
                <a:solidFill>
                  <a:schemeClr val="tx1"/>
                </a:solidFill>
              </a:ln>
              <a:solidFill>
                <a:schemeClr val="accent6">
                  <a:lumMod val="50000"/>
                </a:schemeClr>
              </a:solidFill>
              <a:effectLst>
                <a:glow rad="63500">
                  <a:srgbClr val="FFFF00"/>
                </a:glow>
              </a:effectLst>
            </a:endParaRPr>
          </a:p>
        </p:txBody>
      </p:sp>
      <p:sp>
        <p:nvSpPr>
          <p:cNvPr id="8" name="Rounded Rectangular Callout 7"/>
          <p:cNvSpPr/>
          <p:nvPr/>
        </p:nvSpPr>
        <p:spPr>
          <a:xfrm>
            <a:off x="251520" y="2564905"/>
            <a:ext cx="8640960" cy="1224136"/>
          </a:xfrm>
          <a:prstGeom prst="wedgeRoundRectCallout">
            <a:avLst>
              <a:gd name="adj1" fmla="val -4474"/>
              <a:gd name="adj2" fmla="val -89441"/>
              <a:gd name="adj3" fmla="val 16667"/>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575556" y="2761474"/>
            <a:ext cx="7992888" cy="830997"/>
          </a:xfrm>
          <a:prstGeom prst="rect">
            <a:avLst/>
          </a:prstGeom>
          <a:noFill/>
        </p:spPr>
        <p:txBody>
          <a:bodyPr wrap="square" rtlCol="0">
            <a:spAutoFit/>
          </a:bodyPr>
          <a:lstStyle/>
          <a:p>
            <a:r>
              <a:rPr lang="en-GB" sz="2400" b="1" i="1" dirty="0">
                <a:solidFill>
                  <a:srgbClr val="FF0000"/>
                </a:solidFill>
              </a:rPr>
              <a:t>“Father, if you are willing, take this cup from me; yet not my will, but yours be done.” </a:t>
            </a:r>
            <a:r>
              <a:rPr lang="en-GB" sz="2400" b="1" dirty="0">
                <a:solidFill>
                  <a:srgbClr val="FF0000"/>
                </a:solidFill>
              </a:rPr>
              <a:t>(Luke 22:42, NIV)</a:t>
            </a:r>
          </a:p>
        </p:txBody>
      </p:sp>
    </p:spTree>
    <p:extLst>
      <p:ext uri="{BB962C8B-B14F-4D97-AF65-F5344CB8AC3E}">
        <p14:creationId xmlns:p14="http://schemas.microsoft.com/office/powerpoint/2010/main" val="3854156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1323439"/>
          </a:xfrm>
          <a:prstGeom prst="rect">
            <a:avLst/>
          </a:prstGeom>
          <a:noFill/>
        </p:spPr>
        <p:txBody>
          <a:bodyPr wrap="square" rtlCol="0">
            <a:spAutoFit/>
          </a:bodyPr>
          <a:lstStyle/>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died to pay for our sin</a:t>
            </a:r>
          </a:p>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was innocent but died willingly</a:t>
            </a:r>
          </a:p>
          <a:p>
            <a:pPr marL="514350" indent="-514350">
              <a:buAutoNum type="arabicPeriod"/>
            </a:pPr>
            <a:r>
              <a:rPr lang="en-GB" sz="3200" b="1" dirty="0" smtClean="0">
                <a:ln>
                  <a:solidFill>
                    <a:schemeClr val="tx1"/>
                  </a:solidFill>
                </a:ln>
                <a:solidFill>
                  <a:schemeClr val="accent6">
                    <a:lumMod val="50000"/>
                  </a:schemeClr>
                </a:solidFill>
                <a:effectLst>
                  <a:glow rad="63500">
                    <a:srgbClr val="FFFF00"/>
                  </a:glow>
                </a:effectLst>
              </a:rPr>
              <a:t>His death accomplished victory</a:t>
            </a:r>
            <a:endParaRPr lang="en-GB" sz="3200" b="1" dirty="0">
              <a:ln>
                <a:solidFill>
                  <a:schemeClr val="tx1"/>
                </a:solidFill>
              </a:ln>
              <a:solidFill>
                <a:schemeClr val="accent6">
                  <a:lumMod val="50000"/>
                </a:schemeClr>
              </a:solidFill>
              <a:effectLst>
                <a:glow rad="63500">
                  <a:srgbClr val="FFFF00"/>
                </a:glow>
              </a:effectLst>
            </a:endParaRPr>
          </a:p>
        </p:txBody>
      </p:sp>
    </p:spTree>
    <p:extLst>
      <p:ext uri="{BB962C8B-B14F-4D97-AF65-F5344CB8AC3E}">
        <p14:creationId xmlns:p14="http://schemas.microsoft.com/office/powerpoint/2010/main" val="37761098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457200" y="274638"/>
            <a:ext cx="8229600" cy="634082"/>
          </a:xfrm>
          <a:blipFill dpi="0" rotWithShape="1">
            <a:blip r:embed="rId3">
              <a:alphaModFix amt="41000"/>
            </a:blip>
            <a:srcRect/>
            <a:tile tx="0" ty="0" sx="100000" sy="100000" flip="none" algn="tl"/>
          </a:blipFill>
        </p:spPr>
        <p:txBody>
          <a:bodyPr>
            <a:normAutofit fontScale="90000"/>
          </a:bodyPr>
          <a:lstStyle/>
          <a:p>
            <a:r>
              <a:rPr lang="en-GB" b="1" dirty="0" smtClean="0">
                <a:ln>
                  <a:solidFill>
                    <a:schemeClr val="tx1"/>
                  </a:solidFill>
                </a:ln>
                <a:solidFill>
                  <a:srgbClr val="FF0000"/>
                </a:solidFill>
                <a:effectLst>
                  <a:glow rad="63500">
                    <a:srgbClr val="FFFF00"/>
                  </a:glow>
                  <a:outerShdw blurRad="38100" dist="38100" dir="2700000" algn="tl">
                    <a:srgbClr val="000000">
                      <a:alpha val="43137"/>
                    </a:srgbClr>
                  </a:outerShdw>
                </a:effectLst>
              </a:rPr>
              <a:t>Isaiah 53</a:t>
            </a:r>
            <a:endParaRPr lang="en-GB" sz="3100" b="1" dirty="0">
              <a:ln>
                <a:solidFill>
                  <a:schemeClr val="tx1"/>
                </a:solidFill>
              </a:ln>
              <a:solidFill>
                <a:srgbClr val="FF0000"/>
              </a:solidFill>
              <a:effectLst>
                <a:glow rad="63500">
                  <a:srgbClr val="FFFF00"/>
                </a:glow>
                <a:outerShdw blurRad="38100" dist="38100" dir="2700000" algn="tl">
                  <a:srgbClr val="000000">
                    <a:alpha val="43137"/>
                  </a:srgbClr>
                </a:outerShdw>
              </a:effectLst>
            </a:endParaRPr>
          </a:p>
        </p:txBody>
      </p:sp>
      <p:sp>
        <p:nvSpPr>
          <p:cNvPr id="2" name="TextBox 1"/>
          <p:cNvSpPr txBox="1"/>
          <p:nvPr/>
        </p:nvSpPr>
        <p:spPr>
          <a:xfrm>
            <a:off x="467544" y="1052736"/>
            <a:ext cx="8208912" cy="1323439"/>
          </a:xfrm>
          <a:prstGeom prst="rect">
            <a:avLst/>
          </a:prstGeom>
          <a:noFill/>
        </p:spPr>
        <p:txBody>
          <a:bodyPr wrap="square" rtlCol="0">
            <a:spAutoFit/>
          </a:bodyPr>
          <a:lstStyle/>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died to pay for our sin</a:t>
            </a:r>
          </a:p>
          <a:p>
            <a:pPr marL="514350" indent="-514350">
              <a:buAutoNum type="arabicPeriod"/>
            </a:pPr>
            <a:r>
              <a:rPr lang="en-GB" sz="2400" b="1" dirty="0" smtClean="0">
                <a:ln>
                  <a:solidFill>
                    <a:schemeClr val="tx1"/>
                  </a:solidFill>
                </a:ln>
                <a:solidFill>
                  <a:schemeClr val="accent6">
                    <a:lumMod val="50000"/>
                  </a:schemeClr>
                </a:solidFill>
                <a:effectLst>
                  <a:glow rad="63500">
                    <a:srgbClr val="FFFF00"/>
                  </a:glow>
                </a:effectLst>
              </a:rPr>
              <a:t>He was innocent but died willingly</a:t>
            </a:r>
          </a:p>
          <a:p>
            <a:pPr marL="514350" indent="-514350">
              <a:buAutoNum type="arabicPeriod"/>
            </a:pPr>
            <a:r>
              <a:rPr lang="en-GB" sz="3200" b="1" dirty="0" smtClean="0">
                <a:ln>
                  <a:solidFill>
                    <a:schemeClr val="tx1"/>
                  </a:solidFill>
                </a:ln>
                <a:solidFill>
                  <a:schemeClr val="accent6">
                    <a:lumMod val="50000"/>
                  </a:schemeClr>
                </a:solidFill>
                <a:effectLst>
                  <a:glow rad="63500">
                    <a:srgbClr val="FFFF00"/>
                  </a:glow>
                </a:effectLst>
              </a:rPr>
              <a:t>His death accomplished victory</a:t>
            </a:r>
            <a:endParaRPr lang="en-GB" sz="3200" b="1" dirty="0">
              <a:ln>
                <a:solidFill>
                  <a:schemeClr val="tx1"/>
                </a:solidFill>
              </a:ln>
              <a:solidFill>
                <a:schemeClr val="accent6">
                  <a:lumMod val="50000"/>
                </a:schemeClr>
              </a:solidFill>
              <a:effectLst>
                <a:glow rad="63500">
                  <a:srgbClr val="FFFF00"/>
                </a:glow>
              </a:effectLst>
            </a:endParaRPr>
          </a:p>
        </p:txBody>
      </p:sp>
      <p:sp>
        <p:nvSpPr>
          <p:cNvPr id="7" name="Rounded Rectangular Callout 6"/>
          <p:cNvSpPr/>
          <p:nvPr/>
        </p:nvSpPr>
        <p:spPr>
          <a:xfrm>
            <a:off x="251520" y="2852936"/>
            <a:ext cx="8640960" cy="3194529"/>
          </a:xfrm>
          <a:prstGeom prst="wedgeRoundRectCallout">
            <a:avLst>
              <a:gd name="adj1" fmla="val -1774"/>
              <a:gd name="adj2" fmla="val -65050"/>
              <a:gd name="adj3" fmla="val 16667"/>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39552" y="3019823"/>
            <a:ext cx="8136904" cy="3139321"/>
          </a:xfrm>
          <a:prstGeom prst="rect">
            <a:avLst/>
          </a:prstGeom>
          <a:noFill/>
        </p:spPr>
        <p:txBody>
          <a:bodyPr wrap="square" rtlCol="0">
            <a:spAutoFit/>
          </a:bodyPr>
          <a:lstStyle/>
          <a:p>
            <a:r>
              <a:rPr lang="en-GB" sz="2000" i="1" dirty="0"/>
              <a:t>But it was the Lord’s good plan to crush him and cause him grief. Yet </a:t>
            </a:r>
            <a:r>
              <a:rPr lang="en-GB" sz="2000" b="1" i="1" dirty="0">
                <a:solidFill>
                  <a:srgbClr val="FF0000"/>
                </a:solidFill>
              </a:rPr>
              <a:t>when his life is made an offering for sin, he will have many descendants.</a:t>
            </a:r>
            <a:r>
              <a:rPr lang="en-GB" sz="2000" b="1" i="1" dirty="0"/>
              <a:t> </a:t>
            </a:r>
            <a:r>
              <a:rPr lang="en-GB" sz="2000" i="1" dirty="0"/>
              <a:t>He will enjoy a long life, and </a:t>
            </a:r>
            <a:r>
              <a:rPr lang="en-GB" sz="2000" b="1" i="1" dirty="0">
                <a:solidFill>
                  <a:srgbClr val="FF0000"/>
                </a:solidFill>
              </a:rPr>
              <a:t>the Lord’s good plan will prosper in his hands.</a:t>
            </a:r>
            <a:r>
              <a:rPr lang="en-GB" sz="2000" b="1" i="1" dirty="0"/>
              <a:t> </a:t>
            </a:r>
            <a:r>
              <a:rPr lang="en-GB" sz="2000" i="1" dirty="0"/>
              <a:t>When he sees all that is accomplished by his anguish, he will be satisfied. And because of his experience, </a:t>
            </a:r>
            <a:r>
              <a:rPr lang="en-GB" sz="2000" b="1" i="1" dirty="0">
                <a:solidFill>
                  <a:srgbClr val="FF0000"/>
                </a:solidFill>
              </a:rPr>
              <a:t>my righteous servant will make it possible for many to be counted righteous, for he will bear all their sins. I will give him the honours of a victorious soldier</a:t>
            </a:r>
            <a:r>
              <a:rPr lang="en-GB" sz="2000" i="1" dirty="0"/>
              <a:t>, because he exposed himself to death. He was counted among the rebels. He bore the sins of many and interceded for rebels.</a:t>
            </a:r>
            <a:r>
              <a:rPr lang="en-GB" sz="2000" dirty="0"/>
              <a:t> </a:t>
            </a:r>
            <a:r>
              <a:rPr lang="en-GB" sz="2000" dirty="0" smtClean="0"/>
              <a:t>  (</a:t>
            </a:r>
            <a:r>
              <a:rPr lang="en-GB" sz="2000" dirty="0"/>
              <a:t>Isaiah 53:10-12, NLT)</a:t>
            </a:r>
          </a:p>
          <a:p>
            <a:endParaRPr lang="en-GB" dirty="0"/>
          </a:p>
        </p:txBody>
      </p:sp>
    </p:spTree>
    <p:extLst>
      <p:ext uri="{BB962C8B-B14F-4D97-AF65-F5344CB8AC3E}">
        <p14:creationId xmlns:p14="http://schemas.microsoft.com/office/powerpoint/2010/main" val="37609063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3008</TotalTime>
  <Words>264</Words>
  <Application>Microsoft Office PowerPoint</Application>
  <PresentationFormat>On-screen Show (4:3)</PresentationFormat>
  <Paragraphs>26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Isaiah 53</vt:lpstr>
      <vt:lpstr>Isaiah 53</vt:lpstr>
      <vt:lpstr>Isaiah 53</vt:lpstr>
      <vt:lpstr>Isaiah 53</vt:lpstr>
      <vt:lpstr>Isaiah 53</vt:lpstr>
      <vt:lpstr>Isaiah 53</vt:lpstr>
      <vt:lpstr>Isaiah 53</vt:lpstr>
      <vt:lpstr>Isaiah 53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Pauvre et misérable Apocalypse 3:14-22</dc:title>
  <dc:creator>Colin Howells</dc:creator>
  <cp:lastModifiedBy>Colin Howells</cp:lastModifiedBy>
  <cp:revision>153</cp:revision>
  <dcterms:created xsi:type="dcterms:W3CDTF">2011-03-31T09:44:47Z</dcterms:created>
  <dcterms:modified xsi:type="dcterms:W3CDTF">2015-03-31T08:49:25Z</dcterms:modified>
</cp:coreProperties>
</file>